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53" r:id="rId3"/>
    <p:sldId id="370" r:id="rId4"/>
    <p:sldId id="371" r:id="rId5"/>
    <p:sldId id="352" r:id="rId6"/>
    <p:sldId id="372" r:id="rId7"/>
    <p:sldId id="374" r:id="rId8"/>
    <p:sldId id="380" r:id="rId9"/>
    <p:sldId id="376" r:id="rId10"/>
    <p:sldId id="377" r:id="rId11"/>
    <p:sldId id="375" r:id="rId12"/>
    <p:sldId id="373" r:id="rId13"/>
    <p:sldId id="356" r:id="rId14"/>
    <p:sldId id="378" r:id="rId15"/>
    <p:sldId id="379" r:id="rId16"/>
    <p:sldId id="366" r:id="rId17"/>
    <p:sldId id="367" r:id="rId18"/>
    <p:sldId id="381" r:id="rId19"/>
    <p:sldId id="382" r:id="rId20"/>
    <p:sldId id="335" r:id="rId21"/>
    <p:sldId id="354" r:id="rId22"/>
    <p:sldId id="369" r:id="rId23"/>
    <p:sldId id="338" r:id="rId24"/>
    <p:sldId id="355" r:id="rId25"/>
    <p:sldId id="36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4" autoAdjust="0"/>
    <p:restoredTop sz="94660"/>
  </p:normalViewPr>
  <p:slideViewPr>
    <p:cSldViewPr>
      <p:cViewPr varScale="1">
        <p:scale>
          <a:sx n="85" d="100"/>
          <a:sy n="85" d="100"/>
        </p:scale>
        <p:origin x="-132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987C6D-EBC5-4E94-8F54-BFAA19BBF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E7555F-35A5-4829-B506-A4C2F0D4A8D8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E4952E-7940-4E80-B055-E7FA7D35126D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3446-52AF-4DA0-AA9F-DB4D3E48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6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050AD-C5F7-4572-B34F-7E5EEA89C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0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DBC09-C43C-4516-BC51-0B2C8E1F9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6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80091-2980-4E69-AC13-4CBEAD4E8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2E77-A931-420C-9C47-0C5160A3D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7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C81B-11C7-49A8-879B-539CA5D1F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12F7-1E85-43F4-A9DB-847251A45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9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E7820-C13E-4A9F-AD9D-33FDCD01F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2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C85-5811-4B17-850E-5DC1CD17A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8233-242E-459B-AEFE-A57FE73B7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4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D7C8-DC44-4BD3-A02C-A8D46495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AED69-D25B-455B-8EC8-E04E66CEA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0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3003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93BC8B-E629-47E4-AC65-61D1D3DF4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008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000250"/>
          </a:xfrm>
        </p:spPr>
        <p:txBody>
          <a:bodyPr/>
          <a:lstStyle/>
          <a:p>
            <a:pPr eaLnBrk="1" hangingPunct="1"/>
            <a:r>
              <a:rPr lang="en-US" dirty="0" smtClean="0"/>
              <a:t>FISH 521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Peer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875" y="4016354"/>
            <a:ext cx="4625049" cy="28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65"/>
            <a:ext cx="8229600" cy="914400"/>
          </a:xfrm>
        </p:spPr>
        <p:txBody>
          <a:bodyPr/>
          <a:lstStyle/>
          <a:p>
            <a:r>
              <a:rPr lang="en-US" dirty="0" smtClean="0"/>
              <a:t>What is the purpose of peer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Select novel and important  proposals / findings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Detect errors and fraud</a:t>
            </a:r>
          </a:p>
          <a:p>
            <a:r>
              <a:rPr lang="en-US" dirty="0" smtClean="0"/>
              <a:t>Improve manuscripts</a:t>
            </a:r>
          </a:p>
          <a:p>
            <a:pPr lvl="1"/>
            <a:r>
              <a:rPr lang="en-US" dirty="0" smtClean="0"/>
              <a:t>Tables &amp; Figures – not much improvement </a:t>
            </a:r>
          </a:p>
          <a:p>
            <a:pPr lvl="2"/>
            <a:r>
              <a:rPr lang="en-US" dirty="0" smtClean="0"/>
              <a:t>Not much commented on</a:t>
            </a:r>
          </a:p>
          <a:p>
            <a:pPr lvl="3"/>
            <a:r>
              <a:rPr lang="en-US" dirty="0" err="1" smtClean="0"/>
              <a:t>Schriger</a:t>
            </a:r>
            <a:r>
              <a:rPr lang="en-US" dirty="0" smtClean="0"/>
              <a:t> et al 2006</a:t>
            </a:r>
          </a:p>
          <a:p>
            <a:pPr lvl="1"/>
            <a:r>
              <a:rPr lang="en-US" dirty="0" smtClean="0"/>
              <a:t>Text: considerable improvement</a:t>
            </a:r>
          </a:p>
          <a:p>
            <a:pPr lvl="3"/>
            <a:r>
              <a:rPr lang="en-US" dirty="0" smtClean="0"/>
              <a:t>Goodman et al 94</a:t>
            </a:r>
          </a:p>
          <a:p>
            <a:pPr lvl="3"/>
            <a:r>
              <a:rPr lang="en-US" dirty="0" smtClean="0"/>
              <a:t>Personal experience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7498" y="1028700"/>
            <a:ext cx="2236691" cy="5829300"/>
            <a:chOff x="4267200" y="1028700"/>
            <a:chExt cx="2236691" cy="58293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31"/>
            <a:stretch/>
          </p:blipFill>
          <p:spPr bwMode="auto">
            <a:xfrm>
              <a:off x="4267200" y="1028700"/>
              <a:ext cx="1156447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54"/>
            <a:stretch/>
          </p:blipFill>
          <p:spPr bwMode="auto">
            <a:xfrm>
              <a:off x="5413336" y="1028700"/>
              <a:ext cx="1090555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296318" y="745123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Goodman et al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8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problems of peer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Inefficient</a:t>
            </a:r>
          </a:p>
          <a:p>
            <a:pPr lvl="1"/>
            <a:r>
              <a:rPr lang="en-US" sz="1800" dirty="0" smtClean="0"/>
              <a:t>Slow</a:t>
            </a:r>
          </a:p>
          <a:p>
            <a:pPr lvl="1"/>
            <a:r>
              <a:rPr lang="en-US" sz="1800" dirty="0" smtClean="0"/>
              <a:t>Expensive </a:t>
            </a:r>
          </a:p>
          <a:p>
            <a:r>
              <a:rPr lang="en-US" sz="2000" dirty="0" smtClean="0"/>
              <a:t>Inconsistent</a:t>
            </a:r>
          </a:p>
          <a:p>
            <a:r>
              <a:rPr lang="en-US" sz="2000" dirty="0" smtClean="0"/>
              <a:t>Reviewer overload</a:t>
            </a:r>
          </a:p>
          <a:p>
            <a:pPr lvl="1"/>
            <a:r>
              <a:rPr lang="en-US" sz="1800" dirty="0" smtClean="0"/>
              <a:t>Cascading peer review</a:t>
            </a:r>
          </a:p>
          <a:p>
            <a:r>
              <a:rPr lang="en-US" sz="2000" dirty="0" smtClean="0"/>
              <a:t>Bias</a:t>
            </a:r>
          </a:p>
          <a:p>
            <a:pPr lvl="1"/>
            <a:r>
              <a:rPr lang="en-US" sz="1800" dirty="0" smtClean="0"/>
              <a:t>Author, institution</a:t>
            </a:r>
          </a:p>
          <a:p>
            <a:pPr lvl="1"/>
            <a:r>
              <a:rPr lang="en-US" sz="1800" dirty="0" smtClean="0"/>
              <a:t>Country of origin</a:t>
            </a:r>
          </a:p>
          <a:p>
            <a:pPr lvl="1"/>
            <a:r>
              <a:rPr lang="en-US" sz="1800" dirty="0" smtClean="0"/>
              <a:t>Gender </a:t>
            </a:r>
          </a:p>
          <a:p>
            <a:pPr lvl="1"/>
            <a:r>
              <a:rPr lang="en-US" sz="1800" dirty="0" smtClean="0"/>
              <a:t>Seniority </a:t>
            </a:r>
          </a:p>
          <a:p>
            <a:r>
              <a:rPr lang="en-US" sz="2000" dirty="0" smtClean="0"/>
              <a:t>Abuse</a:t>
            </a:r>
          </a:p>
          <a:p>
            <a:pPr lvl="1"/>
            <a:r>
              <a:rPr lang="en-US" sz="1800" dirty="0" smtClean="0"/>
              <a:t>Plagiarism &amp; Scooping</a:t>
            </a:r>
          </a:p>
          <a:p>
            <a:pPr lvl="1"/>
            <a:r>
              <a:rPr lang="en-US" sz="1800" dirty="0" smtClean="0"/>
              <a:t>False reviewers</a:t>
            </a:r>
          </a:p>
          <a:p>
            <a:pPr lvl="1"/>
            <a:endParaRPr lang="en-US" sz="1800" dirty="0"/>
          </a:p>
        </p:txBody>
      </p:sp>
      <p:pic>
        <p:nvPicPr>
          <p:cNvPr id="4098" name="Picture 2" descr="http://media-cache-ak0.pinimg.com/236x/c4/a6/5e/c4a65e108c52af81cf4b787eacb32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05510"/>
            <a:ext cx="3086100" cy="26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2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of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vs blind vs double blind</a:t>
            </a:r>
          </a:p>
          <a:p>
            <a:pPr lvl="1"/>
            <a:r>
              <a:rPr lang="en-US" dirty="0" smtClean="0"/>
              <a:t>Double blind may be better</a:t>
            </a:r>
          </a:p>
          <a:p>
            <a:pPr lvl="1"/>
            <a:r>
              <a:rPr lang="en-US" dirty="0" smtClean="0"/>
              <a:t>Many reviewers guess authors</a:t>
            </a:r>
          </a:p>
          <a:p>
            <a:pPr lvl="1"/>
            <a:endParaRPr lang="en-US" dirty="0"/>
          </a:p>
          <a:p>
            <a:r>
              <a:rPr lang="en-US" dirty="0" smtClean="0"/>
              <a:t>Training reviewers</a:t>
            </a:r>
          </a:p>
          <a:p>
            <a:pPr lvl="1"/>
            <a:r>
              <a:rPr lang="en-US" dirty="0" smtClean="0"/>
              <a:t>Apparently little effect</a:t>
            </a:r>
          </a:p>
          <a:p>
            <a:pPr lvl="1"/>
            <a:endParaRPr lang="en-US" dirty="0"/>
          </a:p>
          <a:p>
            <a:r>
              <a:rPr lang="en-US" dirty="0" smtClean="0"/>
              <a:t>Published reviews</a:t>
            </a:r>
          </a:p>
          <a:p>
            <a:pPr lvl="1"/>
            <a:r>
              <a:rPr lang="en-US" dirty="0" err="1" smtClean="0"/>
              <a:t>PeerJ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Online comments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6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4525963"/>
          </a:xfrm>
        </p:spPr>
        <p:txBody>
          <a:bodyPr/>
          <a:lstStyle/>
          <a:p>
            <a:r>
              <a:rPr lang="en-US" dirty="0" smtClean="0"/>
              <a:t>Publish reviews</a:t>
            </a:r>
          </a:p>
          <a:p>
            <a:pPr lvl="1"/>
            <a:r>
              <a:rPr lang="en-US" dirty="0" smtClean="0"/>
              <a:t>Real time</a:t>
            </a:r>
          </a:p>
          <a:p>
            <a:r>
              <a:rPr lang="en-US" dirty="0" smtClean="0"/>
              <a:t>Blog-type publishing</a:t>
            </a:r>
          </a:p>
          <a:p>
            <a:pPr lvl="1"/>
            <a:r>
              <a:rPr lang="en-US" dirty="0" smtClean="0"/>
              <a:t>Can leave comments</a:t>
            </a:r>
          </a:p>
          <a:p>
            <a:pPr lvl="1"/>
            <a:r>
              <a:rPr lang="en-US" dirty="0" smtClean="0"/>
              <a:t>Most uninformative</a:t>
            </a:r>
          </a:p>
          <a:p>
            <a:r>
              <a:rPr lang="en-US" dirty="0" smtClean="0"/>
              <a:t>Rebuttals and withdrawals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66" y="1428750"/>
            <a:ext cx="50387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7233" y="6536323"/>
            <a:ext cx="1536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Banobi</a:t>
            </a:r>
            <a:r>
              <a:rPr lang="en-US" dirty="0" smtClean="0"/>
              <a:t> et al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7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may be nothing better</a:t>
            </a:r>
            <a:br>
              <a:rPr lang="en-US" dirty="0" smtClean="0"/>
            </a:br>
            <a:r>
              <a:rPr lang="en-US" dirty="0" smtClean="0"/>
              <a:t>Do you agree or disagree?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/>
              <a:t>Without peer review there is no control in scientific communication </a:t>
            </a:r>
            <a:r>
              <a:rPr lang="en-US" sz="1800" b="0" dirty="0"/>
              <a:t>	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Peer review is unsustainable because there are too few willing reviewers </a:t>
            </a:r>
            <a:r>
              <a:rPr lang="en-US" sz="1800" b="0" dirty="0"/>
              <a:t>	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Scientific communication is greatly helped by peer review of published journal papers </a:t>
            </a:r>
            <a:r>
              <a:rPr lang="en-US" sz="1800" b="0" dirty="0"/>
              <a:t>	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Peer review is a concept well understood by the scientific community </a:t>
            </a:r>
            <a:r>
              <a:rPr lang="en-US" sz="1800" b="0" dirty="0"/>
              <a:t>	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The current peer review system is the best we can achieve </a:t>
            </a:r>
            <a:r>
              <a:rPr lang="en-US" sz="1800" b="0" dirty="0"/>
              <a:t>	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Plagiarized from</a:t>
            </a:r>
          </a:p>
          <a:p>
            <a:pPr lvl="1"/>
            <a:r>
              <a:rPr lang="en-US" sz="1400" dirty="0" smtClean="0"/>
              <a:t>http</a:t>
            </a:r>
            <a:r>
              <a:rPr lang="en-US" sz="1400" dirty="0"/>
              <a:t>://www.stm-assoc.org/2011_10_11_Frankfurt_Conference_Mulligan_Peer_Review.pdf</a:t>
            </a:r>
          </a:p>
        </p:txBody>
      </p:sp>
    </p:spTree>
    <p:extLst>
      <p:ext uri="{BB962C8B-B14F-4D97-AF65-F5344CB8AC3E}">
        <p14:creationId xmlns:p14="http://schemas.microsoft.com/office/powerpoint/2010/main" val="66227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most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Single-blind peer review </a:t>
            </a:r>
            <a:r>
              <a:rPr lang="en-US" sz="2000" b="0" dirty="0"/>
              <a:t>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Double-blind peer review </a:t>
            </a:r>
            <a:r>
              <a:rPr lang="en-US" sz="2000" b="0" dirty="0"/>
              <a:t>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Open peer review </a:t>
            </a:r>
            <a:r>
              <a:rPr lang="en-US" sz="2000" b="0" dirty="0"/>
              <a:t>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Open &amp; published peer review* </a:t>
            </a:r>
            <a:r>
              <a:rPr lang="en-US" sz="2000" b="0" dirty="0"/>
              <a:t>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Supplementing review with post-publication </a:t>
            </a:r>
            <a:r>
              <a:rPr lang="en-US" sz="2000" dirty="0" smtClean="0"/>
              <a:t>review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Peer </a:t>
            </a:r>
            <a:r>
              <a:rPr lang="en-US" sz="2000" dirty="0"/>
              <a:t>review could in principle be replaced by usage </a:t>
            </a:r>
            <a:r>
              <a:rPr lang="en-US" sz="2000" dirty="0" smtClean="0"/>
              <a:t>statistics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 smtClean="0"/>
          </a:p>
          <a:p>
            <a:r>
              <a:rPr lang="en-US" sz="1800" dirty="0"/>
              <a:t>Plagiarized from</a:t>
            </a:r>
          </a:p>
          <a:p>
            <a:pPr lvl="1"/>
            <a:r>
              <a:rPr lang="en-US" sz="1400"/>
              <a:t>http://</a:t>
            </a:r>
            <a:r>
              <a:rPr lang="en-US" sz="1400" smtClean="0"/>
              <a:t>www.stm-assoc.org/2011_10_11_Frankfurt_Conference_Mulligan_Peer_Review.pdf</a:t>
            </a:r>
            <a:r>
              <a:rPr lang="en-US" sz="2000" smtClean="0"/>
              <a:t> </a:t>
            </a:r>
            <a:r>
              <a:rPr lang="en-US" sz="2000" b="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2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When you get the request, consider</a:t>
            </a:r>
          </a:p>
          <a:p>
            <a:pPr lvl="1"/>
            <a:r>
              <a:rPr lang="en-US" dirty="0" smtClean="0"/>
              <a:t>Do I have time?</a:t>
            </a:r>
          </a:p>
          <a:p>
            <a:pPr lvl="2"/>
            <a:r>
              <a:rPr lang="en-US" dirty="0" smtClean="0"/>
              <a:t>A review takes at least 5-6 hours, sometimes more</a:t>
            </a:r>
          </a:p>
          <a:p>
            <a:pPr lvl="1"/>
            <a:r>
              <a:rPr lang="en-US" dirty="0" smtClean="0"/>
              <a:t>Am I qualified?</a:t>
            </a:r>
          </a:p>
          <a:p>
            <a:pPr lvl="2"/>
            <a:r>
              <a:rPr lang="en-US" dirty="0" smtClean="0"/>
              <a:t>If you are not qualified, </a:t>
            </a:r>
          </a:p>
          <a:p>
            <a:pPr lvl="2"/>
            <a:r>
              <a:rPr lang="en-US" dirty="0" smtClean="0"/>
              <a:t>If you are one of the few people qualified, you should probably do it</a:t>
            </a:r>
          </a:p>
          <a:p>
            <a:pPr lvl="1"/>
            <a:r>
              <a:rPr lang="en-US" dirty="0" smtClean="0"/>
              <a:t>If you decline suggest alternative reviewers</a:t>
            </a:r>
          </a:p>
          <a:p>
            <a:r>
              <a:rPr lang="en-US" dirty="0" smtClean="0"/>
              <a:t>If accepted, consider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2"/>
            <a:r>
              <a:rPr lang="en-US" dirty="0" smtClean="0"/>
              <a:t>Do not discuss, unless cleared by editor / program manager</a:t>
            </a:r>
          </a:p>
          <a:p>
            <a:pPr lvl="2"/>
            <a:r>
              <a:rPr lang="en-US" dirty="0" smtClean="0"/>
              <a:t>Do no use for your own research</a:t>
            </a:r>
          </a:p>
          <a:p>
            <a:pPr lvl="1"/>
            <a:r>
              <a:rPr lang="en-US" dirty="0" smtClean="0"/>
              <a:t>Aims of journal / RFP </a:t>
            </a:r>
          </a:p>
          <a:p>
            <a:pPr lvl="2"/>
            <a:r>
              <a:rPr lang="en-US" dirty="0" smtClean="0"/>
              <a:t>General / specific readership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71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peer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back – it’s part of the system</a:t>
            </a:r>
          </a:p>
          <a:p>
            <a:pPr lvl="1"/>
            <a:r>
              <a:rPr lang="en-US" dirty="0" smtClean="0"/>
              <a:t>Your papers get reviewed, so you need to review</a:t>
            </a:r>
          </a:p>
          <a:p>
            <a:pPr lvl="1"/>
            <a:r>
              <a:rPr lang="en-US" dirty="0" smtClean="0"/>
              <a:t>Should review 2 papers for every published paper </a:t>
            </a:r>
          </a:p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You get manuscripts before publishing</a:t>
            </a:r>
          </a:p>
          <a:p>
            <a:pPr lvl="1"/>
            <a:r>
              <a:rPr lang="en-US" dirty="0" smtClean="0"/>
              <a:t>You learn about the peer review process</a:t>
            </a:r>
          </a:p>
          <a:p>
            <a:pPr lvl="2"/>
            <a:r>
              <a:rPr lang="en-US" dirty="0" smtClean="0"/>
              <a:t>Many journals copy decision letters to reviewers</a:t>
            </a:r>
          </a:p>
          <a:p>
            <a:pPr lvl="1"/>
            <a:r>
              <a:rPr lang="en-US" dirty="0" smtClean="0"/>
              <a:t>You learn even from bad manuscripts</a:t>
            </a:r>
          </a:p>
          <a:p>
            <a:pPr lvl="2"/>
            <a:r>
              <a:rPr lang="en-US" dirty="0" smtClean="0"/>
              <a:t>E.g. how not to do it</a:t>
            </a:r>
          </a:p>
          <a:p>
            <a:r>
              <a:rPr lang="en-US" dirty="0" smtClean="0"/>
              <a:t>Reputation</a:t>
            </a:r>
          </a:p>
          <a:p>
            <a:pPr lvl="1"/>
            <a:r>
              <a:rPr lang="en-US" dirty="0" smtClean="0"/>
              <a:t>Editors may be your reviewers/editors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92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9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Mechanics</a:t>
            </a:r>
          </a:p>
          <a:p>
            <a:r>
              <a:rPr lang="en-US" dirty="0" smtClean="0"/>
              <a:t>Advantages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2050" name="Picture 2" descr="http://4.bp.blogspot.com/-yPLZsqxYDEA/Txh1KY4iWFI/AAAAAAAAEJI/NChsWuAWJmc/s1600/peer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5440376" cy="43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4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894105" cy="1143000"/>
          </a:xfrm>
        </p:spPr>
        <p:txBody>
          <a:bodyPr/>
          <a:lstStyle/>
          <a:p>
            <a:r>
              <a:rPr lang="en-US" dirty="0" smtClean="0"/>
              <a:t>Agreement between reviewers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51305" y="228600"/>
            <a:ext cx="4262927" cy="3276600"/>
            <a:chOff x="1295400" y="1676400"/>
            <a:chExt cx="6398077" cy="44894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676400"/>
              <a:ext cx="6398077" cy="448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38400" y="5088523"/>
              <a:ext cx="1004177" cy="42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Accept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8021" y="5071646"/>
              <a:ext cx="865806" cy="42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Minor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5061521"/>
              <a:ext cx="865806" cy="42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Major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1" y="5061521"/>
              <a:ext cx="1234796" cy="42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Redirect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87003" y="5061521"/>
              <a:ext cx="949268" cy="42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Reject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57274" y="2244366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Journal of Fish Biology</a:t>
            </a:r>
          </a:p>
          <a:p>
            <a:pPr algn="ctr"/>
            <a:r>
              <a:rPr lang="en-US" dirty="0" smtClean="0"/>
              <a:t>1998-2004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37000"/>
            <a:ext cx="8356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0960" y="3022800"/>
            <a:ext cx="5065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NSF: (Cole et al 1981)</a:t>
            </a:r>
          </a:p>
          <a:p>
            <a:r>
              <a:rPr lang="en-US" dirty="0" smtClean="0"/>
              <a:t>reversal rate 25%</a:t>
            </a:r>
          </a:p>
          <a:p>
            <a:r>
              <a:rPr lang="en-US" dirty="0" smtClean="0"/>
              <a:t>Proposal </a:t>
            </a:r>
            <a:r>
              <a:rPr lang="en-US" dirty="0" err="1" smtClean="0"/>
              <a:t>succes</a:t>
            </a:r>
            <a:r>
              <a:rPr lang="en-US" dirty="0" smtClean="0"/>
              <a:t>: 50% quality of proposal, 50% luck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The peer review process</a:t>
            </a:r>
          </a:p>
          <a:p>
            <a:pPr lvl="1"/>
            <a:r>
              <a:rPr lang="en-US" sz="2000" dirty="0" smtClean="0"/>
              <a:t>consequences?</a:t>
            </a:r>
          </a:p>
          <a:p>
            <a:r>
              <a:rPr lang="en-US" sz="2400" dirty="0" smtClean="0"/>
              <a:t>Who is a peer?</a:t>
            </a:r>
          </a:p>
          <a:p>
            <a:r>
              <a:rPr lang="en-US" sz="2400" dirty="0" smtClean="0"/>
              <a:t>What is a peer review?</a:t>
            </a:r>
            <a:endParaRPr lang="en-US" sz="2400" dirty="0"/>
          </a:p>
          <a:p>
            <a:r>
              <a:rPr lang="en-US" sz="2400" dirty="0" smtClean="0"/>
              <a:t>What is it for?</a:t>
            </a:r>
          </a:p>
          <a:p>
            <a:pPr lvl="1"/>
            <a:r>
              <a:rPr lang="en-US" sz="2000" dirty="0" smtClean="0"/>
              <a:t>Proposals vs manuscripts</a:t>
            </a:r>
          </a:p>
          <a:p>
            <a:pPr lvl="1"/>
            <a:r>
              <a:rPr lang="en-US" sz="2000" dirty="0" smtClean="0"/>
              <a:t>Quality</a:t>
            </a:r>
          </a:p>
          <a:p>
            <a:pPr lvl="1"/>
            <a:r>
              <a:rPr lang="en-US" sz="2000" dirty="0" smtClean="0"/>
              <a:t>Improvements</a:t>
            </a:r>
          </a:p>
          <a:p>
            <a:pPr lvl="1"/>
            <a:r>
              <a:rPr lang="en-US" sz="2000" dirty="0" smtClean="0"/>
              <a:t>Fraud and errors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What are the issues?</a:t>
            </a:r>
          </a:p>
          <a:p>
            <a:pPr lvl="1"/>
            <a:r>
              <a:rPr lang="en-US" sz="2000" dirty="0"/>
              <a:t>Reliability </a:t>
            </a:r>
          </a:p>
          <a:p>
            <a:pPr lvl="1"/>
            <a:r>
              <a:rPr lang="en-US" sz="2000" dirty="0"/>
              <a:t>Time and expense</a:t>
            </a:r>
          </a:p>
          <a:p>
            <a:pPr lvl="1"/>
            <a:r>
              <a:rPr lang="en-US" sz="2000" dirty="0" smtClean="0"/>
              <a:t>Bias</a:t>
            </a:r>
          </a:p>
          <a:p>
            <a:pPr lvl="1"/>
            <a:r>
              <a:rPr lang="en-US" sz="2000" dirty="0" smtClean="0"/>
              <a:t>Effectiveness</a:t>
            </a:r>
            <a:endParaRPr lang="en-US" sz="2000" dirty="0"/>
          </a:p>
          <a:p>
            <a:pPr lvl="1"/>
            <a:r>
              <a:rPr lang="en-US" sz="2000" dirty="0" smtClean="0"/>
              <a:t>Predictive validity</a:t>
            </a:r>
            <a:endParaRPr lang="en-US" sz="2000" dirty="0"/>
          </a:p>
          <a:p>
            <a:r>
              <a:rPr lang="en-US" sz="2400" dirty="0" smtClean="0"/>
              <a:t>Improvements</a:t>
            </a:r>
          </a:p>
          <a:p>
            <a:pPr lvl="1"/>
            <a:r>
              <a:rPr lang="en-US" sz="2000" dirty="0" smtClean="0"/>
              <a:t>Blind vs double blind</a:t>
            </a:r>
          </a:p>
          <a:p>
            <a:pPr lvl="1"/>
            <a:r>
              <a:rPr lang="en-US" sz="2000" dirty="0" smtClean="0"/>
              <a:t>Reader approach</a:t>
            </a:r>
          </a:p>
          <a:p>
            <a:r>
              <a:rPr lang="en-US" sz="2400" dirty="0" smtClean="0"/>
              <a:t>Alternatives</a:t>
            </a:r>
          </a:p>
          <a:p>
            <a:pPr lvl="1"/>
            <a:r>
              <a:rPr lang="en-US" sz="2000" dirty="0" smtClean="0"/>
              <a:t>Online blog</a:t>
            </a:r>
          </a:p>
          <a:p>
            <a:r>
              <a:rPr lang="en-US" sz="2400" dirty="0" smtClean="0"/>
              <a:t>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222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should you review?</a:t>
            </a:r>
          </a:p>
          <a:p>
            <a:endParaRPr lang="en-US" dirty="0"/>
          </a:p>
          <a:p>
            <a:r>
              <a:rPr lang="en-US" dirty="0" smtClean="0"/>
              <a:t>How to comment?</a:t>
            </a:r>
          </a:p>
          <a:p>
            <a:pPr lvl="1"/>
            <a:endParaRPr lang="en-US" dirty="0"/>
          </a:p>
          <a:p>
            <a:r>
              <a:rPr lang="en-US" dirty="0" smtClean="0"/>
              <a:t>How to review?</a:t>
            </a:r>
          </a:p>
          <a:p>
            <a:pPr lvl="1"/>
            <a:r>
              <a:rPr lang="en-US" dirty="0" smtClean="0"/>
              <a:t>Manuscripts</a:t>
            </a:r>
          </a:p>
          <a:p>
            <a:pPr lvl="1"/>
            <a:r>
              <a:rPr lang="en-US" dirty="0" smtClean="0"/>
              <a:t>Proposal</a:t>
            </a:r>
          </a:p>
          <a:p>
            <a:pPr lvl="1"/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Getting the invitation</a:t>
            </a:r>
          </a:p>
          <a:p>
            <a:pPr lvl="2"/>
            <a:r>
              <a:rPr lang="en-US" dirty="0" smtClean="0"/>
              <a:t>Deciding whether to accept</a:t>
            </a:r>
          </a:p>
          <a:p>
            <a:pPr lvl="2"/>
            <a:r>
              <a:rPr lang="en-US" dirty="0" smtClean="0"/>
              <a:t>Reviewing</a:t>
            </a:r>
          </a:p>
          <a:p>
            <a:pPr lvl="3"/>
            <a:r>
              <a:rPr lang="en-US" dirty="0" smtClean="0"/>
              <a:t>Commenting</a:t>
            </a:r>
          </a:p>
          <a:p>
            <a:pPr lvl="2"/>
            <a:r>
              <a:rPr lang="en-US" dirty="0" smtClean="0"/>
              <a:t>Submitting the report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1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General Review Guidelines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4958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1800" dirty="0" smtClean="0"/>
              <a:t>Reviews are confidential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600" dirty="0" smtClean="0"/>
              <a:t>Do not discuss with peers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600" dirty="0" smtClean="0"/>
              <a:t>Involve others only after checking with editor or program manager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600" dirty="0" smtClean="0"/>
              <a:t>Inform editors / program managers of conflicts of interest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dirty="0" smtClean="0"/>
              <a:t>Be constructive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600" dirty="0" smtClean="0"/>
              <a:t>Don’t be sarcastic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600" dirty="0" smtClean="0"/>
              <a:t>Manuscripts: Suggest improvements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1400" dirty="0" smtClean="0"/>
              <a:t>Shortening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1400" dirty="0" smtClean="0"/>
              <a:t>More information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dirty="0" smtClean="0"/>
              <a:t>Start with general comments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600" dirty="0" smtClean="0"/>
              <a:t>Brief description of content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600" dirty="0" smtClean="0"/>
              <a:t>Main strengths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600" dirty="0" smtClean="0"/>
              <a:t>Main weaknesses 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0668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Objectives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Is the problem relevant?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Does it correspond to the RFP?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Do objectives / hypotheses address the problem?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Rationale and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Is the scientific rationale sound?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Methods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Are the methods adequate?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Are facilities and expertise available?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Are statistical analyses appropriate?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Do analyses allow an interpretation addressing the problem?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Is the scope of work realistic?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Budget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Are requests appropriate?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Are they sufficiently justified?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Biography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Does the PI have the expertise?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Past track record of applicants</a:t>
            </a:r>
          </a:p>
        </p:txBody>
      </p:sp>
    </p:spTree>
    <p:extLst>
      <p:ext uri="{BB962C8B-B14F-4D97-AF65-F5344CB8AC3E}">
        <p14:creationId xmlns:p14="http://schemas.microsoft.com/office/powerpoint/2010/main" val="15277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Anonymity</a:t>
            </a:r>
          </a:p>
          <a:p>
            <a:pPr lvl="1"/>
            <a:r>
              <a:rPr lang="en-US" dirty="0" smtClean="0"/>
              <a:t>Reviewers anonymous or not</a:t>
            </a:r>
          </a:p>
          <a:p>
            <a:pPr lvl="2"/>
            <a:r>
              <a:rPr lang="en-US" dirty="0" smtClean="0"/>
              <a:t>Publish reviews</a:t>
            </a:r>
          </a:p>
          <a:p>
            <a:pPr lvl="1"/>
            <a:r>
              <a:rPr lang="en-US" dirty="0" smtClean="0"/>
              <a:t>Double blind reviews</a:t>
            </a:r>
          </a:p>
          <a:p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Gender, nationality, rank, status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Conflict of interest</a:t>
            </a:r>
          </a:p>
          <a:p>
            <a:pPr lvl="2"/>
            <a:r>
              <a:rPr lang="en-US" dirty="0" smtClean="0"/>
              <a:t>Competitors and friends</a:t>
            </a:r>
          </a:p>
          <a:p>
            <a:pPr lvl="2"/>
            <a:r>
              <a:rPr lang="en-US" dirty="0" smtClean="0"/>
              <a:t>Double blind reviews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Effectiveness</a:t>
            </a:r>
          </a:p>
          <a:p>
            <a:pPr lvl="1"/>
            <a:r>
              <a:rPr lang="en-US" dirty="0"/>
              <a:t>Lack of expertise of reviewers</a:t>
            </a:r>
          </a:p>
          <a:p>
            <a:pPr lvl="2"/>
            <a:r>
              <a:rPr lang="en-US" dirty="0"/>
              <a:t>Who is a peer?</a:t>
            </a:r>
          </a:p>
          <a:p>
            <a:pPr lvl="1"/>
            <a:r>
              <a:rPr lang="en-US" dirty="0"/>
              <a:t>Reviewers don’t find all flaws</a:t>
            </a:r>
          </a:p>
          <a:p>
            <a:pPr lvl="1"/>
            <a:r>
              <a:rPr lang="en-US" dirty="0"/>
              <a:t>Intrinsically conservative</a:t>
            </a:r>
          </a:p>
          <a:p>
            <a:pPr lvl="1"/>
            <a:r>
              <a:rPr lang="en-US" dirty="0"/>
              <a:t>Reviewers don’t agree</a:t>
            </a:r>
          </a:p>
          <a:p>
            <a:r>
              <a:rPr lang="en-US" dirty="0"/>
              <a:t>Expensive </a:t>
            </a:r>
          </a:p>
          <a:p>
            <a:pPr lvl="1"/>
            <a:r>
              <a:rPr lang="en-US" dirty="0"/>
              <a:t>Opportunity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26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Manuscripts</a:t>
            </a:r>
          </a:p>
          <a:p>
            <a:pPr lvl="1"/>
            <a:r>
              <a:rPr lang="en-US" dirty="0" smtClean="0"/>
              <a:t>General comments</a:t>
            </a:r>
          </a:p>
          <a:p>
            <a:pPr lvl="2"/>
            <a:r>
              <a:rPr lang="en-US" dirty="0" smtClean="0"/>
              <a:t>Major flaws / problems / issues</a:t>
            </a:r>
          </a:p>
          <a:p>
            <a:pPr lvl="1"/>
            <a:r>
              <a:rPr lang="en-US" dirty="0" smtClean="0"/>
              <a:t>Specific comments</a:t>
            </a:r>
          </a:p>
          <a:p>
            <a:pPr lvl="2"/>
            <a:r>
              <a:rPr lang="en-US" dirty="0" smtClean="0"/>
              <a:t>Specific wording, grammar style</a:t>
            </a:r>
          </a:p>
          <a:p>
            <a:pPr lvl="2"/>
            <a:r>
              <a:rPr lang="en-US" dirty="0" smtClean="0"/>
              <a:t>Figures and tables</a:t>
            </a:r>
          </a:p>
          <a:p>
            <a:r>
              <a:rPr lang="en-US" dirty="0" smtClean="0"/>
              <a:t>Proposals</a:t>
            </a:r>
          </a:p>
          <a:p>
            <a:pPr lvl="1"/>
            <a:r>
              <a:rPr lang="en-US" dirty="0" smtClean="0"/>
              <a:t>Usually fairly specific</a:t>
            </a:r>
          </a:p>
          <a:p>
            <a:pPr lvl="1"/>
            <a:r>
              <a:rPr lang="en-US" dirty="0" smtClean="0"/>
              <a:t>RFP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7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Process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52768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5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a peer?</a:t>
            </a:r>
          </a:p>
          <a:p>
            <a:pPr lvl="1"/>
            <a:r>
              <a:rPr lang="en-US" dirty="0" smtClean="0"/>
              <a:t>Your mates</a:t>
            </a:r>
          </a:p>
          <a:p>
            <a:pPr lvl="1"/>
            <a:r>
              <a:rPr lang="en-US" dirty="0" smtClean="0"/>
              <a:t>Yourself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a review?</a:t>
            </a:r>
          </a:p>
          <a:p>
            <a:pPr lvl="1"/>
            <a:r>
              <a:rPr lang="en-US" dirty="0" smtClean="0"/>
              <a:t>Formal vs informal</a:t>
            </a:r>
          </a:p>
          <a:p>
            <a:pPr lvl="1"/>
            <a:r>
              <a:rPr lang="en-US" dirty="0" smtClean="0"/>
              <a:t>What can be expected from a reviewer?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7" y="1219200"/>
            <a:ext cx="5031242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11125"/>
            <a:ext cx="8229600" cy="715962"/>
          </a:xfrm>
        </p:spPr>
        <p:txBody>
          <a:bodyPr/>
          <a:lstStyle/>
          <a:p>
            <a:r>
              <a:rPr lang="en-US" dirty="0" smtClean="0"/>
              <a:t>Peer review – what is it for?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4040188" cy="639762"/>
          </a:xfrm>
        </p:spPr>
        <p:txBody>
          <a:bodyPr/>
          <a:lstStyle/>
          <a:p>
            <a:r>
              <a:rPr lang="en-US" sz="2800" dirty="0" smtClean="0"/>
              <a:t>Proposal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330325"/>
            <a:ext cx="4040188" cy="3951288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Fund best proposals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Reviewer</a:t>
            </a:r>
          </a:p>
          <a:p>
            <a:pPr lvl="1"/>
            <a:r>
              <a:rPr lang="en-US" dirty="0" smtClean="0"/>
              <a:t>Science Panel</a:t>
            </a:r>
          </a:p>
          <a:p>
            <a:pPr lvl="1"/>
            <a:r>
              <a:rPr lang="en-US" dirty="0" smtClean="0"/>
              <a:t>Program Manager</a:t>
            </a:r>
          </a:p>
          <a:p>
            <a:endParaRPr lang="en-US" dirty="0" smtClean="0"/>
          </a:p>
          <a:p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Yay or nay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Suggestions for resubmission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041775" cy="639762"/>
          </a:xfrm>
        </p:spPr>
        <p:txBody>
          <a:bodyPr/>
          <a:lstStyle/>
          <a:p>
            <a:r>
              <a:rPr lang="en-US" sz="2800" dirty="0" smtClean="0"/>
              <a:t>Manuscript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3951288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Prevent publication of bad science</a:t>
            </a:r>
          </a:p>
          <a:p>
            <a:pPr lvl="1"/>
            <a:r>
              <a:rPr lang="en-US" dirty="0" smtClean="0"/>
              <a:t>Improve manuscripts</a:t>
            </a:r>
          </a:p>
          <a:p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Reviewer</a:t>
            </a:r>
          </a:p>
          <a:p>
            <a:pPr lvl="1"/>
            <a:r>
              <a:rPr lang="en-US" dirty="0" smtClean="0"/>
              <a:t>Editor</a:t>
            </a:r>
          </a:p>
          <a:p>
            <a:pPr lvl="1"/>
            <a:r>
              <a:rPr lang="en-US" dirty="0" smtClean="0"/>
              <a:t>Reader</a:t>
            </a:r>
          </a:p>
          <a:p>
            <a:endParaRPr lang="en-US" dirty="0" smtClean="0"/>
          </a:p>
          <a:p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Yay or nay</a:t>
            </a:r>
          </a:p>
          <a:p>
            <a:pPr lvl="2"/>
            <a:r>
              <a:rPr lang="en-US" dirty="0" smtClean="0"/>
              <a:t>With qualifications</a:t>
            </a:r>
          </a:p>
          <a:p>
            <a:pPr lvl="1"/>
            <a:r>
              <a:rPr lang="en-US" dirty="0" smtClean="0"/>
              <a:t>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9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peer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novel and important  proposals / findings</a:t>
            </a:r>
          </a:p>
          <a:p>
            <a:endParaRPr lang="en-US" dirty="0"/>
          </a:p>
          <a:p>
            <a:r>
              <a:rPr lang="en-US" dirty="0" smtClean="0"/>
              <a:t>Detect errors and fraud</a:t>
            </a:r>
          </a:p>
          <a:p>
            <a:endParaRPr lang="en-US" dirty="0"/>
          </a:p>
          <a:p>
            <a:r>
              <a:rPr lang="en-US" dirty="0" smtClean="0"/>
              <a:t>Improve manuscripts / proposals</a:t>
            </a:r>
            <a:endParaRPr lang="en-US" dirty="0"/>
          </a:p>
        </p:txBody>
      </p:sp>
      <p:pic>
        <p:nvPicPr>
          <p:cNvPr id="5124" name="Picture 4" descr="http://www.thegospelcoalition.org/blogs/trevinwax/files/2012/04/Snoop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12" y="4572000"/>
            <a:ext cx="6653414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6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peer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novel and important  proposals / findings</a:t>
            </a:r>
          </a:p>
          <a:p>
            <a:pPr lvl="1"/>
            <a:r>
              <a:rPr lang="en-US" dirty="0" smtClean="0"/>
              <a:t>Reviewers often disagree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37000"/>
            <a:ext cx="8356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960" y="3022800"/>
            <a:ext cx="5065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NSF: (Cole et al 1981)</a:t>
            </a:r>
          </a:p>
          <a:p>
            <a:r>
              <a:rPr lang="en-US" dirty="0" smtClean="0"/>
              <a:t>reversal rate 25%</a:t>
            </a:r>
          </a:p>
          <a:p>
            <a:r>
              <a:rPr lang="en-US" dirty="0" smtClean="0"/>
              <a:t>Proposal </a:t>
            </a:r>
            <a:r>
              <a:rPr lang="en-US" dirty="0" err="1" smtClean="0"/>
              <a:t>succes</a:t>
            </a:r>
            <a:r>
              <a:rPr lang="en-US" dirty="0" smtClean="0"/>
              <a:t>: 50% quality of proposal, 50% luck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2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peer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novel and important  proposals / findings</a:t>
            </a:r>
          </a:p>
          <a:p>
            <a:pPr lvl="1"/>
            <a:r>
              <a:rPr lang="en-US" dirty="0" smtClean="0"/>
              <a:t>Not always correlated with ultimate success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581275"/>
            <a:ext cx="57054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878723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Siler et al. 2015, PNAS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289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peer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Select novel and important  proposals / findings</a:t>
            </a:r>
          </a:p>
          <a:p>
            <a:r>
              <a:rPr lang="en-US" dirty="0" smtClean="0"/>
              <a:t>Detect errors and fraud</a:t>
            </a:r>
          </a:p>
          <a:p>
            <a:pPr lvl="1"/>
            <a:r>
              <a:rPr lang="en-US" dirty="0" smtClean="0"/>
              <a:t>Not very effective</a:t>
            </a:r>
          </a:p>
          <a:p>
            <a:pPr lvl="1"/>
            <a:r>
              <a:rPr lang="en-US" dirty="0" smtClean="0"/>
              <a:t>Double publication - MPU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9" y="3505200"/>
            <a:ext cx="89344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6338471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Schroter</a:t>
            </a:r>
            <a:r>
              <a:rPr lang="en-US" dirty="0" smtClean="0"/>
              <a:t> et al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05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6230</TotalTime>
  <Words>856</Words>
  <Application>Microsoft Office PowerPoint</Application>
  <PresentationFormat>On-screen Show (4:3)</PresentationFormat>
  <Paragraphs>270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FISH 521  Peer review</vt:lpstr>
      <vt:lpstr>Peer review</vt:lpstr>
      <vt:lpstr>Peer Review Process</vt:lpstr>
      <vt:lpstr>Peer Review</vt:lpstr>
      <vt:lpstr>Peer review – what is it for?</vt:lpstr>
      <vt:lpstr>What is the purpose of peer review?</vt:lpstr>
      <vt:lpstr>What is the purpose of peer review?</vt:lpstr>
      <vt:lpstr>What is the purpose of peer review?</vt:lpstr>
      <vt:lpstr>What is the purpose of peer review?</vt:lpstr>
      <vt:lpstr>What is the purpose of peer review?</vt:lpstr>
      <vt:lpstr>What are the problems of peer review?</vt:lpstr>
      <vt:lpstr>Improvements of peer review</vt:lpstr>
      <vt:lpstr>Alternatives to peer review</vt:lpstr>
      <vt:lpstr>There may be nothing better Do you agree or disagree? </vt:lpstr>
      <vt:lpstr>What is most effective?</vt:lpstr>
      <vt:lpstr>Reviewing</vt:lpstr>
      <vt:lpstr>Why peer review?</vt:lpstr>
      <vt:lpstr>PowerPoint Presentation</vt:lpstr>
      <vt:lpstr>PowerPoint Presentation</vt:lpstr>
      <vt:lpstr>Agreement between reviewers</vt:lpstr>
      <vt:lpstr>Questions about peer review</vt:lpstr>
      <vt:lpstr>General points</vt:lpstr>
      <vt:lpstr>General Review Guidelines</vt:lpstr>
      <vt:lpstr>Issues with peer review</vt:lpstr>
      <vt:lpstr>How to write a review</vt:lpstr>
    </vt:vector>
  </TitlesOfParts>
  <Company>SAFS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 Hauser</dc:creator>
  <cp:lastModifiedBy>Lorenz Hauser</cp:lastModifiedBy>
  <cp:revision>233</cp:revision>
  <dcterms:created xsi:type="dcterms:W3CDTF">2008-01-06T19:47:24Z</dcterms:created>
  <dcterms:modified xsi:type="dcterms:W3CDTF">2015-03-02T20:24:06Z</dcterms:modified>
</cp:coreProperties>
</file>